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9" r:id="rId2"/>
    <p:sldId id="260" r:id="rId3"/>
    <p:sldId id="333" r:id="rId4"/>
    <p:sldId id="330" r:id="rId5"/>
    <p:sldId id="327" r:id="rId6"/>
    <p:sldId id="331" r:id="rId7"/>
    <p:sldId id="321" r:id="rId8"/>
    <p:sldId id="332" r:id="rId9"/>
    <p:sldId id="325" r:id="rId10"/>
    <p:sldId id="29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5" d="100"/>
          <a:sy n="95" d="100"/>
        </p:scale>
        <p:origin x="7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4145B85-3DE4-4730-8F66-B771EA883A95}" type="slidenum">
              <a:rPr lang="en-US"/>
              <a:pPr/>
              <a:t>‹#›</a:t>
            </a:fld>
            <a:endParaRPr lang="en-US"/>
          </a:p>
        </p:txBody>
      </p:sp>
    </p:spTree>
    <p:extLst>
      <p:ext uri="{BB962C8B-B14F-4D97-AF65-F5344CB8AC3E}">
        <p14:creationId xmlns:p14="http://schemas.microsoft.com/office/powerpoint/2010/main" val="77774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630B7D5-BF7F-461C-AAF2-7A4A754CF7D5}" type="slidenum">
              <a:rPr lang="en-US"/>
              <a:pPr/>
              <a:t>‹#›</a:t>
            </a:fld>
            <a:endParaRPr lang="en-US"/>
          </a:p>
        </p:txBody>
      </p:sp>
    </p:spTree>
    <p:extLst>
      <p:ext uri="{BB962C8B-B14F-4D97-AF65-F5344CB8AC3E}">
        <p14:creationId xmlns:p14="http://schemas.microsoft.com/office/powerpoint/2010/main" val="1390335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FC4F480-1F4A-4FEF-92B9-C23A1DB45669}" type="slidenum">
              <a:rPr lang="en-US"/>
              <a:pPr/>
              <a:t>‹#›</a:t>
            </a:fld>
            <a:endParaRPr lang="en-US"/>
          </a:p>
        </p:txBody>
      </p:sp>
    </p:spTree>
    <p:extLst>
      <p:ext uri="{BB962C8B-B14F-4D97-AF65-F5344CB8AC3E}">
        <p14:creationId xmlns:p14="http://schemas.microsoft.com/office/powerpoint/2010/main" val="340126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ECEE1A4-368B-47EB-B687-8109CFD5F650}" type="slidenum">
              <a:rPr lang="en-US"/>
              <a:pPr/>
              <a:t>‹#›</a:t>
            </a:fld>
            <a:endParaRPr lang="en-US"/>
          </a:p>
        </p:txBody>
      </p:sp>
    </p:spTree>
    <p:extLst>
      <p:ext uri="{BB962C8B-B14F-4D97-AF65-F5344CB8AC3E}">
        <p14:creationId xmlns:p14="http://schemas.microsoft.com/office/powerpoint/2010/main" val="3885558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5F791AB-8BD8-405A-B9CD-2414659CD027}" type="slidenum">
              <a:rPr lang="en-US"/>
              <a:pPr/>
              <a:t>‹#›</a:t>
            </a:fld>
            <a:endParaRPr lang="en-US"/>
          </a:p>
        </p:txBody>
      </p:sp>
    </p:spTree>
    <p:extLst>
      <p:ext uri="{BB962C8B-B14F-4D97-AF65-F5344CB8AC3E}">
        <p14:creationId xmlns:p14="http://schemas.microsoft.com/office/powerpoint/2010/main" val="199657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C29AFFA-E1EC-41C8-A7B6-27FF8EEEB99B}" type="slidenum">
              <a:rPr lang="en-US"/>
              <a:pPr/>
              <a:t>‹#›</a:t>
            </a:fld>
            <a:endParaRPr lang="en-US"/>
          </a:p>
        </p:txBody>
      </p:sp>
    </p:spTree>
    <p:extLst>
      <p:ext uri="{BB962C8B-B14F-4D97-AF65-F5344CB8AC3E}">
        <p14:creationId xmlns:p14="http://schemas.microsoft.com/office/powerpoint/2010/main" val="372497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78D27EF-631A-4E84-9EC7-04EAA4ACB845}" type="slidenum">
              <a:rPr lang="en-US"/>
              <a:pPr/>
              <a:t>‹#›</a:t>
            </a:fld>
            <a:endParaRPr lang="en-US"/>
          </a:p>
        </p:txBody>
      </p:sp>
    </p:spTree>
    <p:extLst>
      <p:ext uri="{BB962C8B-B14F-4D97-AF65-F5344CB8AC3E}">
        <p14:creationId xmlns:p14="http://schemas.microsoft.com/office/powerpoint/2010/main" val="1349976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CD95D16-5DA4-4135-B23A-CCA280D629C0}" type="slidenum">
              <a:rPr lang="en-US"/>
              <a:pPr/>
              <a:t>‹#›</a:t>
            </a:fld>
            <a:endParaRPr lang="en-US"/>
          </a:p>
        </p:txBody>
      </p:sp>
    </p:spTree>
    <p:extLst>
      <p:ext uri="{BB962C8B-B14F-4D97-AF65-F5344CB8AC3E}">
        <p14:creationId xmlns:p14="http://schemas.microsoft.com/office/powerpoint/2010/main" val="1350128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8A92153-9B84-4197-95DB-375CA2B7F1D1}" type="slidenum">
              <a:rPr lang="en-US"/>
              <a:pPr/>
              <a:t>‹#›</a:t>
            </a:fld>
            <a:endParaRPr lang="en-US"/>
          </a:p>
        </p:txBody>
      </p:sp>
    </p:spTree>
    <p:extLst>
      <p:ext uri="{BB962C8B-B14F-4D97-AF65-F5344CB8AC3E}">
        <p14:creationId xmlns:p14="http://schemas.microsoft.com/office/powerpoint/2010/main" val="4279266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8101E5F-5A8B-441A-8C3A-D0FC16D6A2C9}" type="slidenum">
              <a:rPr lang="en-US"/>
              <a:pPr/>
              <a:t>‹#›</a:t>
            </a:fld>
            <a:endParaRPr lang="en-US"/>
          </a:p>
        </p:txBody>
      </p:sp>
    </p:spTree>
    <p:extLst>
      <p:ext uri="{BB962C8B-B14F-4D97-AF65-F5344CB8AC3E}">
        <p14:creationId xmlns:p14="http://schemas.microsoft.com/office/powerpoint/2010/main" val="29154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F8E1B15-EFD8-46F1-BB0F-7A7FA64EA906}" type="slidenum">
              <a:rPr lang="en-US"/>
              <a:pPr/>
              <a:t>‹#›</a:t>
            </a:fld>
            <a:endParaRPr lang="en-US"/>
          </a:p>
        </p:txBody>
      </p:sp>
    </p:spTree>
    <p:extLst>
      <p:ext uri="{BB962C8B-B14F-4D97-AF65-F5344CB8AC3E}">
        <p14:creationId xmlns:p14="http://schemas.microsoft.com/office/powerpoint/2010/main" val="3922620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B932B8A-F539-4DF4-BB3C-EE1BA4BBCAC6}" type="slidenum">
              <a:rPr lang="en-US"/>
              <a:pPr/>
              <a:t>‹#›</a:t>
            </a:fld>
            <a:endParaRPr lang="en-US"/>
          </a:p>
        </p:txBody>
      </p:sp>
    </p:spTree>
    <p:extLst>
      <p:ext uri="{BB962C8B-B14F-4D97-AF65-F5344CB8AC3E}">
        <p14:creationId xmlns:p14="http://schemas.microsoft.com/office/powerpoint/2010/main" val="211989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gs>
            <a:gs pos="5000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A31DE90-50C2-4E4A-847B-A1108115D150}" type="slidenum">
              <a:rPr lang="en-US"/>
              <a:pPr/>
              <a:t>‹#›</a:t>
            </a:fld>
            <a:endParaRPr lang="en-US"/>
          </a:p>
        </p:txBody>
      </p:sp>
    </p:spTree>
    <p:extLst>
      <p:ext uri="{BB962C8B-B14F-4D97-AF65-F5344CB8AC3E}">
        <p14:creationId xmlns:p14="http://schemas.microsoft.com/office/powerpoint/2010/main" val="3598557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yorktown.cbe.wwu.edu/misclasses/software/Install%20SQL%20Server%20Import%20and%20Export%20Tool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3"/>
          <p:cNvSpPr>
            <a:spLocks noGrp="1"/>
          </p:cNvSpPr>
          <p:nvPr>
            <p:ph sz="half" idx="2"/>
          </p:nvPr>
        </p:nvSpPr>
        <p:spPr>
          <a:xfrm>
            <a:off x="1781175" y="1219201"/>
            <a:ext cx="6700054" cy="4773614"/>
          </a:xfrm>
        </p:spPr>
        <p:txBody>
          <a:bodyPr/>
          <a:lstStyle/>
          <a:p>
            <a:pPr marL="457200" indent="-457200">
              <a:buFontTx/>
              <a:buAutoNum type="arabicPeriod"/>
            </a:pPr>
            <a:r>
              <a:rPr lang="en-US" altLang="en-US" dirty="0"/>
              <a:t>Create a database.</a:t>
            </a:r>
          </a:p>
          <a:p>
            <a:pPr marL="457200" indent="-457200">
              <a:buFontTx/>
              <a:buAutoNum type="arabicPeriod"/>
            </a:pPr>
            <a:endParaRPr lang="en-US" altLang="en-US" dirty="0">
              <a:solidFill>
                <a:srgbClr val="FF0000"/>
              </a:solidFill>
            </a:endParaRPr>
          </a:p>
          <a:p>
            <a:pPr marL="457200" indent="-457200">
              <a:buFontTx/>
              <a:buAutoNum type="arabicPeriod"/>
            </a:pPr>
            <a:endParaRPr lang="en-US" altLang="en-US" dirty="0">
              <a:solidFill>
                <a:srgbClr val="FF0000"/>
              </a:solidFill>
            </a:endParaRPr>
          </a:p>
          <a:p>
            <a:pPr marL="457200" indent="-457200">
              <a:buFontTx/>
              <a:buAutoNum type="arabicPeriod"/>
            </a:pPr>
            <a:r>
              <a:rPr lang="en-US" altLang="en-US" dirty="0"/>
              <a:t>Prepare data for importing</a:t>
            </a:r>
          </a:p>
          <a:p>
            <a:pPr marL="457200" indent="-457200">
              <a:buFontTx/>
              <a:buAutoNum type="arabicPeriod"/>
            </a:pPr>
            <a:endParaRPr lang="en-US" altLang="en-US" dirty="0"/>
          </a:p>
          <a:p>
            <a:pPr marL="457200" indent="-457200">
              <a:buFontTx/>
              <a:buAutoNum type="arabicPeriod"/>
            </a:pPr>
            <a:endParaRPr lang="en-US" altLang="en-US" dirty="0"/>
          </a:p>
          <a:p>
            <a:pPr marL="457200" indent="-457200">
              <a:buFontTx/>
              <a:buAutoNum type="arabicPeriod"/>
            </a:pPr>
            <a:endParaRPr lang="en-US" altLang="en-US" dirty="0"/>
          </a:p>
          <a:p>
            <a:pPr marL="457200" indent="-457200">
              <a:buFont typeface="+mj-lt"/>
              <a:buAutoNum type="arabicPeriod" startAt="3"/>
            </a:pPr>
            <a:r>
              <a:rPr lang="en-US" altLang="en-US" dirty="0">
                <a:solidFill>
                  <a:srgbClr val="FF0000"/>
                </a:solidFill>
              </a:rPr>
              <a:t>Import data; simultaneously</a:t>
            </a:r>
            <a:br>
              <a:rPr lang="en-US" altLang="en-US" dirty="0">
                <a:solidFill>
                  <a:srgbClr val="FF0000"/>
                </a:solidFill>
              </a:rPr>
            </a:br>
            <a:r>
              <a:rPr lang="en-US" altLang="en-US" dirty="0">
                <a:solidFill>
                  <a:srgbClr val="FF0000"/>
                </a:solidFill>
              </a:rPr>
              <a:t> … creating the new table</a:t>
            </a:r>
          </a:p>
          <a:p>
            <a:pPr marL="457200" indent="-457200">
              <a:buFont typeface="+mj-lt"/>
              <a:buAutoNum type="arabicPeriod" startAt="3"/>
            </a:pPr>
            <a:endParaRPr lang="en-US" altLang="en-US" dirty="0"/>
          </a:p>
          <a:p>
            <a:pPr marL="457200" indent="-457200">
              <a:buFont typeface="+mj-lt"/>
              <a:buAutoNum type="arabicPeriod" startAt="3"/>
            </a:pPr>
            <a:r>
              <a:rPr lang="en-US" altLang="en-US" dirty="0"/>
              <a:t>Modify the table design as needed</a:t>
            </a:r>
          </a:p>
          <a:p>
            <a:pPr marL="457200" indent="-457200">
              <a:buFontTx/>
              <a:buAutoNum type="arabicPeriod"/>
            </a:pPr>
            <a:endParaRPr lang="en-US" altLang="en-US" dirty="0"/>
          </a:p>
        </p:txBody>
      </p:sp>
      <p:sp>
        <p:nvSpPr>
          <p:cNvPr id="17" name="TextBox 16"/>
          <p:cNvSpPr txBox="1"/>
          <p:nvPr/>
        </p:nvSpPr>
        <p:spPr>
          <a:xfrm>
            <a:off x="8754534" y="52545"/>
            <a:ext cx="1913467" cy="738664"/>
          </a:xfrm>
          <a:prstGeom prst="rect">
            <a:avLst/>
          </a:prstGeom>
          <a:noFill/>
        </p:spPr>
        <p:txBody>
          <a:bodyPr wrap="square" rtlCol="0">
            <a:spAutoFit/>
          </a:bodyPr>
          <a:lstStyle/>
          <a:p>
            <a:pPr fontAlgn="base">
              <a:spcBef>
                <a:spcPct val="0"/>
              </a:spcBef>
              <a:spcAft>
                <a:spcPct val="0"/>
              </a:spcAft>
            </a:pPr>
            <a:r>
              <a:rPr lang="en-US" sz="1400" dirty="0">
                <a:solidFill>
                  <a:srgbClr val="FF0000"/>
                </a:solidFill>
                <a:latin typeface="Arial" panose="020B0604020202020204" pitchFamily="34" charset="0"/>
              </a:rPr>
              <a:t>The step described in this set of slides are marked here in red.</a:t>
            </a:r>
          </a:p>
        </p:txBody>
      </p:sp>
      <p:pic>
        <p:nvPicPr>
          <p:cNvPr id="18"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r="28645" b="36845"/>
          <a:stretch>
            <a:fillRect/>
          </a:stretch>
        </p:blipFill>
        <p:spPr bwMode="auto">
          <a:xfrm>
            <a:off x="8274326" y="2549470"/>
            <a:ext cx="18700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r="28645" b="36845"/>
          <a:stretch>
            <a:fillRect/>
          </a:stretch>
        </p:blipFill>
        <p:spPr bwMode="auto">
          <a:xfrm>
            <a:off x="8604526" y="3140073"/>
            <a:ext cx="18700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11"/>
          <p:cNvSpPr txBox="1">
            <a:spLocks noChangeArrowheads="1"/>
          </p:cNvSpPr>
          <p:nvPr/>
        </p:nvSpPr>
        <p:spPr bwMode="auto">
          <a:xfrm>
            <a:off x="6096000" y="2683878"/>
            <a:ext cx="22521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b="1" dirty="0">
                <a:solidFill>
                  <a:srgbClr val="0070C0"/>
                </a:solidFill>
              </a:rPr>
              <a:t>2. Original Data </a:t>
            </a:r>
            <a:r>
              <a:rPr lang="en-US" altLang="en-US" b="1" dirty="0">
                <a:solidFill>
                  <a:srgbClr val="0070C0"/>
                </a:solidFill>
                <a:sym typeface="Wingdings" pitchFamily="2" charset="2"/>
              </a:rPr>
              <a:t></a:t>
            </a:r>
            <a:endParaRPr lang="en-US" altLang="en-US" b="1" dirty="0">
              <a:solidFill>
                <a:srgbClr val="0070C0"/>
              </a:solidFill>
            </a:endParaRPr>
          </a:p>
        </p:txBody>
      </p:sp>
      <p:sp>
        <p:nvSpPr>
          <p:cNvPr id="23" name="TextBox 12"/>
          <p:cNvSpPr txBox="1">
            <a:spLocks noChangeArrowheads="1"/>
          </p:cNvSpPr>
          <p:nvPr/>
        </p:nvSpPr>
        <p:spPr bwMode="auto">
          <a:xfrm>
            <a:off x="6096001" y="3742356"/>
            <a:ext cx="25413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b="1" dirty="0">
                <a:solidFill>
                  <a:srgbClr val="0070C0"/>
                </a:solidFill>
              </a:rPr>
              <a:t>2. Prepped Data </a:t>
            </a:r>
            <a:r>
              <a:rPr lang="en-US" altLang="en-US" b="1" dirty="0">
                <a:solidFill>
                  <a:srgbClr val="0070C0"/>
                </a:solidFill>
                <a:sym typeface="Wingdings" pitchFamily="2" charset="2"/>
              </a:rPr>
              <a:t></a:t>
            </a:r>
            <a:endParaRPr lang="en-US" altLang="en-US" b="1" dirty="0">
              <a:solidFill>
                <a:srgbClr val="0070C0"/>
              </a:solidFill>
            </a:endParaRPr>
          </a:p>
        </p:txBody>
      </p:sp>
      <p:sp>
        <p:nvSpPr>
          <p:cNvPr id="24" name="TextBox 13"/>
          <p:cNvSpPr txBox="1">
            <a:spLocks noChangeArrowheads="1"/>
          </p:cNvSpPr>
          <p:nvPr/>
        </p:nvSpPr>
        <p:spPr bwMode="auto">
          <a:xfrm>
            <a:off x="5875868" y="5763692"/>
            <a:ext cx="298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b="1" dirty="0">
                <a:solidFill>
                  <a:srgbClr val="0070C0"/>
                </a:solidFill>
              </a:rPr>
              <a:t>4: “Design” Window </a:t>
            </a:r>
            <a:r>
              <a:rPr lang="en-US" altLang="en-US" b="1" dirty="0">
                <a:solidFill>
                  <a:srgbClr val="0070C0"/>
                </a:solidFill>
                <a:sym typeface="Wingdings" panose="05000000000000000000" pitchFamily="2" charset="2"/>
              </a:rPr>
              <a:t></a:t>
            </a:r>
            <a:endParaRPr lang="en-US" altLang="en-US" b="1" dirty="0">
              <a:solidFill>
                <a:srgbClr val="0070C0"/>
              </a:solidFill>
            </a:endParaRPr>
          </a:p>
        </p:txBody>
      </p:sp>
      <p:pic>
        <p:nvPicPr>
          <p:cNvPr id="2" name="Picture 1"/>
          <p:cNvPicPr>
            <a:picLocks noChangeAspect="1"/>
          </p:cNvPicPr>
          <p:nvPr/>
        </p:nvPicPr>
        <p:blipFill>
          <a:blip r:embed="rId3"/>
          <a:stretch>
            <a:fillRect/>
          </a:stretch>
        </p:blipFill>
        <p:spPr>
          <a:xfrm>
            <a:off x="8657345" y="856258"/>
            <a:ext cx="1826284" cy="1632943"/>
          </a:xfrm>
          <a:prstGeom prst="rect">
            <a:avLst/>
          </a:prstGeom>
        </p:spPr>
      </p:pic>
      <p:sp>
        <p:nvSpPr>
          <p:cNvPr id="26" name="TextBox 11"/>
          <p:cNvSpPr txBox="1">
            <a:spLocks noChangeArrowheads="1"/>
          </p:cNvSpPr>
          <p:nvPr/>
        </p:nvSpPr>
        <p:spPr bwMode="auto">
          <a:xfrm>
            <a:off x="5198534" y="1455950"/>
            <a:ext cx="33202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b="1" dirty="0">
                <a:solidFill>
                  <a:srgbClr val="0070C0"/>
                </a:solidFill>
              </a:rPr>
              <a:t>1. New Database Wizard </a:t>
            </a:r>
            <a:r>
              <a:rPr lang="en-US" altLang="en-US" b="1" dirty="0">
                <a:solidFill>
                  <a:srgbClr val="0070C0"/>
                </a:solidFill>
                <a:sym typeface="Wingdings" pitchFamily="2" charset="2"/>
              </a:rPr>
              <a:t></a:t>
            </a:r>
            <a:endParaRPr lang="en-US" altLang="en-US" b="1" dirty="0">
              <a:solidFill>
                <a:srgbClr val="0070C0"/>
              </a:solidFill>
            </a:endParaRPr>
          </a:p>
        </p:txBody>
      </p:sp>
      <p:pic>
        <p:nvPicPr>
          <p:cNvPr id="3" name="Picture 2"/>
          <p:cNvPicPr>
            <a:picLocks noChangeAspect="1"/>
          </p:cNvPicPr>
          <p:nvPr/>
        </p:nvPicPr>
        <p:blipFill>
          <a:blip r:embed="rId4"/>
          <a:stretch>
            <a:fillRect/>
          </a:stretch>
        </p:blipFill>
        <p:spPr>
          <a:xfrm>
            <a:off x="8938429" y="4419273"/>
            <a:ext cx="1202267" cy="1230177"/>
          </a:xfrm>
          <a:prstGeom prst="rect">
            <a:avLst/>
          </a:prstGeom>
        </p:spPr>
      </p:pic>
      <p:sp>
        <p:nvSpPr>
          <p:cNvPr id="31" name="TextBox 12"/>
          <p:cNvSpPr txBox="1">
            <a:spLocks noChangeArrowheads="1"/>
          </p:cNvSpPr>
          <p:nvPr/>
        </p:nvSpPr>
        <p:spPr bwMode="auto">
          <a:xfrm>
            <a:off x="6219844" y="4629252"/>
            <a:ext cx="27678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b="1" dirty="0">
                <a:solidFill>
                  <a:srgbClr val="C00000"/>
                </a:solidFill>
              </a:rPr>
              <a:t>3. Import Wizard </a:t>
            </a:r>
            <a:r>
              <a:rPr lang="en-US" altLang="en-US" b="1" dirty="0">
                <a:solidFill>
                  <a:srgbClr val="C00000"/>
                </a:solidFill>
                <a:sym typeface="Wingdings" pitchFamily="2" charset="2"/>
              </a:rPr>
              <a:t></a:t>
            </a:r>
            <a:endParaRPr lang="en-US" altLang="en-US" b="1" dirty="0">
              <a:solidFill>
                <a:srgbClr val="C00000"/>
              </a:solidFill>
            </a:endParaRPr>
          </a:p>
        </p:txBody>
      </p:sp>
      <p:pic>
        <p:nvPicPr>
          <p:cNvPr id="4" name="Picture 3"/>
          <p:cNvPicPr>
            <a:picLocks noChangeAspect="1"/>
          </p:cNvPicPr>
          <p:nvPr/>
        </p:nvPicPr>
        <p:blipFill rotWithShape="1">
          <a:blip r:embed="rId5"/>
          <a:srcRect b="33926"/>
          <a:stretch/>
        </p:blipFill>
        <p:spPr>
          <a:xfrm>
            <a:off x="8481229" y="5705497"/>
            <a:ext cx="1456267" cy="923032"/>
          </a:xfrm>
          <a:prstGeom prst="rect">
            <a:avLst/>
          </a:prstGeom>
        </p:spPr>
      </p:pic>
      <p:sp>
        <p:nvSpPr>
          <p:cNvPr id="6" name="Rectangle 5"/>
          <p:cNvSpPr/>
          <p:nvPr/>
        </p:nvSpPr>
        <p:spPr>
          <a:xfrm>
            <a:off x="1524000" y="-50059"/>
            <a:ext cx="4572000" cy="646331"/>
          </a:xfrm>
          <a:prstGeom prst="rect">
            <a:avLst/>
          </a:prstGeom>
        </p:spPr>
        <p:txBody>
          <a:bodyPr>
            <a:spAutoFit/>
          </a:bodyPr>
          <a:lstStyle/>
          <a:p>
            <a:pPr fontAlgn="base">
              <a:spcBef>
                <a:spcPct val="0"/>
              </a:spcBef>
              <a:spcAft>
                <a:spcPct val="0"/>
              </a:spcAft>
            </a:pPr>
            <a:r>
              <a:rPr lang="en-US" altLang="en-US" dirty="0">
                <a:solidFill>
                  <a:srgbClr val="000000"/>
                </a:solidFill>
                <a:latin typeface="Arial" panose="020B0604020202020204" pitchFamily="34" charset="0"/>
              </a:rPr>
              <a:t>The Sister Cities Database </a:t>
            </a:r>
          </a:p>
          <a:p>
            <a:pPr fontAlgn="base">
              <a:spcBef>
                <a:spcPct val="0"/>
              </a:spcBef>
              <a:spcAft>
                <a:spcPct val="0"/>
              </a:spcAft>
            </a:pPr>
            <a:r>
              <a:rPr lang="en-US" altLang="en-US" dirty="0">
                <a:solidFill>
                  <a:srgbClr val="000000"/>
                </a:solidFill>
                <a:latin typeface="Arial" panose="020B0604020202020204" pitchFamily="34" charset="0"/>
              </a:rPr>
              <a:t>Development Project</a:t>
            </a:r>
          </a:p>
        </p:txBody>
      </p:sp>
    </p:spTree>
    <p:extLst>
      <p:ext uri="{BB962C8B-B14F-4D97-AF65-F5344CB8AC3E}">
        <p14:creationId xmlns:p14="http://schemas.microsoft.com/office/powerpoint/2010/main" val="238423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0"/>
            <a:ext cx="10972800" cy="1143000"/>
          </a:xfrm>
        </p:spPr>
        <p:txBody>
          <a:bodyPr/>
          <a:lstStyle/>
          <a:p>
            <a:pPr eaLnBrk="1" hangingPunct="1"/>
            <a:r>
              <a:rPr lang="en-US" dirty="0"/>
              <a:t>Verify the Import Results</a:t>
            </a:r>
          </a:p>
        </p:txBody>
      </p:sp>
      <p:sp>
        <p:nvSpPr>
          <p:cNvPr id="21507" name="Rectangle 3"/>
          <p:cNvSpPr>
            <a:spLocks noGrp="1" noChangeArrowheads="1"/>
          </p:cNvSpPr>
          <p:nvPr>
            <p:ph type="body" idx="1"/>
          </p:nvPr>
        </p:nvSpPr>
        <p:spPr>
          <a:xfrm>
            <a:off x="609600" y="937405"/>
            <a:ext cx="10972800" cy="5188760"/>
          </a:xfrm>
        </p:spPr>
        <p:txBody>
          <a:bodyPr/>
          <a:lstStyle/>
          <a:p>
            <a:pPr marL="533400" indent="-533400" eaLnBrk="1" hangingPunct="1">
              <a:buFontTx/>
              <a:buAutoNum type="arabicPeriod" startAt="4"/>
            </a:pPr>
            <a:r>
              <a:rPr lang="en-US" dirty="0"/>
              <a:t>In your database, refresh the table list if the new table does not show in the list</a:t>
            </a:r>
          </a:p>
          <a:p>
            <a:pPr marL="533400" indent="-533400" eaLnBrk="1" hangingPunct="1">
              <a:buFontTx/>
              <a:buAutoNum type="arabicPeriod" startAt="4"/>
            </a:pPr>
            <a:r>
              <a:rPr lang="en-US" dirty="0"/>
              <a:t>Inspect the table </a:t>
            </a:r>
            <a:r>
              <a:rPr lang="en-US" sz="1400" dirty="0"/>
              <a:t>(right-click table name, choose Select Top 1000 Rows) (first 6 rows of data are shown below)</a:t>
            </a:r>
            <a:endParaRPr lang="en-US" dirty="0"/>
          </a:p>
          <a:p>
            <a:pPr marL="914400" lvl="1" indent="-457200" eaLnBrk="1" hangingPunct="1">
              <a:buFontTx/>
              <a:buAutoNum type="alphaLcPeriod"/>
            </a:pPr>
            <a:r>
              <a:rPr lang="en-US" dirty="0"/>
              <a:t>Data in expected columns: </a:t>
            </a:r>
            <a:r>
              <a:rPr lang="en-US" i="1" dirty="0"/>
              <a:t>verify</a:t>
            </a:r>
            <a:endParaRPr lang="en-US" dirty="0"/>
          </a:p>
          <a:p>
            <a:pPr marL="914400" lvl="1" indent="-457200" eaLnBrk="1" hangingPunct="1">
              <a:buFontTx/>
              <a:buAutoNum type="alphaLcPeriod"/>
            </a:pPr>
            <a:r>
              <a:rPr lang="en-US" dirty="0"/>
              <a:t>Numeric data format: 	</a:t>
            </a:r>
            <a:r>
              <a:rPr lang="en-US" i="1" dirty="0"/>
              <a:t>ensure no loss</a:t>
            </a:r>
          </a:p>
          <a:p>
            <a:pPr marL="914400" lvl="1" indent="-457200" eaLnBrk="1" hangingPunct="1">
              <a:buFontTx/>
              <a:buAutoNum type="alphaLcPeriod"/>
            </a:pPr>
            <a:r>
              <a:rPr lang="en-US" dirty="0"/>
              <a:t>Character data: 		</a:t>
            </a:r>
            <a:r>
              <a:rPr lang="en-US" i="1" dirty="0"/>
              <a:t>check for truncation</a:t>
            </a:r>
            <a:endParaRPr lang="en-US" dirty="0"/>
          </a:p>
        </p:txBody>
      </p:sp>
      <p:pic>
        <p:nvPicPr>
          <p:cNvPr id="3" name="Picture 2">
            <a:extLst>
              <a:ext uri="{FF2B5EF4-FFF2-40B4-BE49-F238E27FC236}">
                <a16:creationId xmlns:a16="http://schemas.microsoft.com/office/drawing/2014/main" id="{969AFD1B-93E3-43E3-9C65-F5EB09532FD2}"/>
              </a:ext>
            </a:extLst>
          </p:cNvPr>
          <p:cNvPicPr>
            <a:picLocks noChangeAspect="1"/>
          </p:cNvPicPr>
          <p:nvPr/>
        </p:nvPicPr>
        <p:blipFill>
          <a:blip r:embed="rId2"/>
          <a:stretch>
            <a:fillRect/>
          </a:stretch>
        </p:blipFill>
        <p:spPr>
          <a:xfrm>
            <a:off x="0" y="4175056"/>
            <a:ext cx="12192000" cy="17455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10746" y="0"/>
            <a:ext cx="10972800" cy="787400"/>
          </a:xfrm>
        </p:spPr>
        <p:txBody>
          <a:bodyPr/>
          <a:lstStyle/>
          <a:p>
            <a:pPr eaLnBrk="1" hangingPunct="1"/>
            <a:r>
              <a:rPr lang="en-US" dirty="0"/>
              <a:t>Introductory Slides</a:t>
            </a:r>
          </a:p>
        </p:txBody>
      </p:sp>
      <p:sp>
        <p:nvSpPr>
          <p:cNvPr id="11267" name="Rectangle 3"/>
          <p:cNvSpPr>
            <a:spLocks noGrp="1" noChangeArrowheads="1"/>
          </p:cNvSpPr>
          <p:nvPr>
            <p:ph type="body" sz="half" idx="1"/>
          </p:nvPr>
        </p:nvSpPr>
        <p:spPr>
          <a:xfrm>
            <a:off x="840260" y="787400"/>
            <a:ext cx="11236410" cy="6070600"/>
          </a:xfrm>
        </p:spPr>
        <p:txBody>
          <a:bodyPr/>
          <a:lstStyle/>
          <a:p>
            <a:pPr eaLnBrk="1" hangingPunct="1"/>
            <a:r>
              <a:rPr lang="en-US" sz="2400" dirty="0"/>
              <a:t>See “</a:t>
            </a:r>
            <a:r>
              <a:rPr lang="en-US" sz="2400" i="1" dirty="0" err="1"/>
              <a:t>ImportingData</a:t>
            </a:r>
            <a:r>
              <a:rPr lang="en-US" sz="2400" i="1" dirty="0"/>
              <a:t> - Overview and Preparation of the Database</a:t>
            </a:r>
            <a:r>
              <a:rPr lang="en-US" sz="2400" dirty="0"/>
              <a:t>” for an overview, for creating a database and for basic preparation steps.</a:t>
            </a:r>
          </a:p>
          <a:p>
            <a:pPr eaLnBrk="1" hangingPunct="1"/>
            <a:r>
              <a:rPr lang="en-US" sz="2400" dirty="0"/>
              <a:t>These slides show you how to simultaneously create the table and import the data using the standalone Import &amp; Export Data tool</a:t>
            </a:r>
          </a:p>
          <a:p>
            <a:pPr eaLnBrk="1" hangingPunct="1"/>
            <a:r>
              <a:rPr lang="en-US" sz="2400" dirty="0">
                <a:solidFill>
                  <a:srgbClr val="FF0000"/>
                </a:solidFill>
                <a:highlight>
                  <a:srgbClr val="FFFF00"/>
                </a:highlight>
              </a:rPr>
              <a:t>Important note: during the Column Mappings step, pay attention to those columns that are automatically set to Float as the data type by the tool </a:t>
            </a:r>
          </a:p>
          <a:p>
            <a:pPr lvl="1" eaLnBrk="1" hangingPunct="1"/>
            <a:r>
              <a:rPr lang="en-US" dirty="0">
                <a:solidFill>
                  <a:srgbClr val="FF0000"/>
                </a:solidFill>
                <a:highlight>
                  <a:srgbClr val="FFFF00"/>
                </a:highlight>
              </a:rPr>
              <a:t>if the values of the column in the destination should be treated as String, such as phone numbers, change the data type to Decimal (38,0) </a:t>
            </a:r>
          </a:p>
          <a:p>
            <a:pPr lvl="1" eaLnBrk="1" hangingPunct="1"/>
            <a:r>
              <a:rPr lang="en-US" dirty="0">
                <a:solidFill>
                  <a:srgbClr val="FF0000"/>
                </a:solidFill>
                <a:highlight>
                  <a:srgbClr val="FFFF00"/>
                </a:highlight>
              </a:rPr>
              <a:t>If the values of the column in the destination should be treated as number, </a:t>
            </a:r>
          </a:p>
          <a:p>
            <a:pPr lvl="2" eaLnBrk="1" hangingPunct="1"/>
            <a:r>
              <a:rPr lang="en-US" dirty="0">
                <a:solidFill>
                  <a:srgbClr val="FF0000"/>
                </a:solidFill>
                <a:highlight>
                  <a:srgbClr val="FFFF00"/>
                </a:highlight>
              </a:rPr>
              <a:t>if the values should contain decimal point, such as revenues, change the data type to Decimal (38,2)</a:t>
            </a:r>
          </a:p>
          <a:p>
            <a:pPr lvl="2" eaLnBrk="1" hangingPunct="1"/>
            <a:r>
              <a:rPr lang="en-US" dirty="0">
                <a:solidFill>
                  <a:srgbClr val="FF0000"/>
                </a:solidFill>
                <a:highlight>
                  <a:srgbClr val="FFFF00"/>
                </a:highlight>
              </a:rPr>
              <a:t>If the values should not contain decimal point, such as population, change the data type to Decimal (38,0)</a:t>
            </a:r>
          </a:p>
          <a:p>
            <a:pPr eaLnBrk="1" hangingPunct="1"/>
            <a:r>
              <a:rPr lang="en-US" sz="2400" dirty="0"/>
              <a:t>We use SCAPersons.xlsx as the source data file as the example in this presentation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 y="815546"/>
            <a:ext cx="5416060" cy="5774724"/>
          </a:xfrm>
        </p:spPr>
        <p:txBody>
          <a:bodyPr/>
          <a:lstStyle/>
          <a:p>
            <a:pPr marL="0" indent="0" eaLnBrk="1" hangingPunct="1">
              <a:buNone/>
            </a:pPr>
            <a:r>
              <a:rPr lang="en-US" dirty="0"/>
              <a:t>For the Excel app in Office 365:</a:t>
            </a:r>
          </a:p>
          <a:p>
            <a:pPr marL="514350" indent="-514350" eaLnBrk="1" hangingPunct="1">
              <a:buFont typeface="+mj-lt"/>
              <a:buAutoNum type="arabicPeriod"/>
            </a:pPr>
            <a:r>
              <a:rPr lang="en-US" dirty="0"/>
              <a:t>Start Excel</a:t>
            </a:r>
          </a:p>
          <a:p>
            <a:pPr marL="514350" indent="-514350" eaLnBrk="1" hangingPunct="1">
              <a:buFont typeface="+mj-lt"/>
              <a:buAutoNum type="arabicPeriod"/>
            </a:pPr>
            <a:r>
              <a:rPr lang="en-US" dirty="0"/>
              <a:t>Click Account at the left-bottom of the screen</a:t>
            </a:r>
          </a:p>
          <a:p>
            <a:pPr marL="514350" indent="-514350" eaLnBrk="1" hangingPunct="1">
              <a:buFont typeface="+mj-lt"/>
              <a:buAutoNum type="arabicPeriod"/>
            </a:pPr>
            <a:r>
              <a:rPr lang="en-US" dirty="0"/>
              <a:t>Click About Excel in the right pane</a:t>
            </a:r>
          </a:p>
          <a:p>
            <a:pPr marL="514350" indent="-514350" eaLnBrk="1" hangingPunct="1">
              <a:buFont typeface="+mj-lt"/>
              <a:buAutoNum type="arabicPeriod"/>
            </a:pPr>
            <a:r>
              <a:rPr lang="en-US" dirty="0"/>
              <a:t>The window of About Microsoft Excel for Microsoft 365 shows if the Excel is 32-bit or 64-bit (the image to the left shows the 64-bit Excel)</a:t>
            </a:r>
          </a:p>
          <a:p>
            <a:pPr marL="0" indent="0" eaLnBrk="1" hangingPunct="1">
              <a:buNone/>
            </a:pPr>
            <a:endParaRPr lang="en-US" dirty="0"/>
          </a:p>
        </p:txBody>
      </p:sp>
      <p:sp>
        <p:nvSpPr>
          <p:cNvPr id="13316" name="Rectangle 2"/>
          <p:cNvSpPr>
            <a:spLocks noGrp="1" noChangeArrowheads="1"/>
          </p:cNvSpPr>
          <p:nvPr>
            <p:ph type="title"/>
          </p:nvPr>
        </p:nvSpPr>
        <p:spPr>
          <a:xfrm>
            <a:off x="0" y="56190"/>
            <a:ext cx="12192000" cy="759356"/>
          </a:xfrm>
        </p:spPr>
        <p:txBody>
          <a:bodyPr/>
          <a:lstStyle/>
          <a:p>
            <a:pPr eaLnBrk="1" hangingPunct="1"/>
            <a:r>
              <a:rPr lang="en-US" sz="2800" dirty="0"/>
              <a:t>Determine if a 32-bit or 64-bit Excel is installed</a:t>
            </a:r>
          </a:p>
        </p:txBody>
      </p:sp>
      <p:pic>
        <p:nvPicPr>
          <p:cNvPr id="11" name="Picture 10" descr="Graphical user interface, text, application, email&#10;&#10;Description automatically generated">
            <a:extLst>
              <a:ext uri="{FF2B5EF4-FFF2-40B4-BE49-F238E27FC236}">
                <a16:creationId xmlns:a16="http://schemas.microsoft.com/office/drawing/2014/main" id="{E5EBF88F-1255-479E-A0D5-79967207C0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5846" y="2509520"/>
            <a:ext cx="6806154" cy="4292290"/>
          </a:xfrm>
          <a:prstGeom prst="rect">
            <a:avLst/>
          </a:prstGeom>
        </p:spPr>
      </p:pic>
      <p:cxnSp>
        <p:nvCxnSpPr>
          <p:cNvPr id="13" name="Straight Arrow Connector 12">
            <a:extLst>
              <a:ext uri="{FF2B5EF4-FFF2-40B4-BE49-F238E27FC236}">
                <a16:creationId xmlns:a16="http://schemas.microsoft.com/office/drawing/2014/main" id="{EBE98130-857F-4097-A08F-CB8EB7A61D46}"/>
              </a:ext>
            </a:extLst>
          </p:cNvPr>
          <p:cNvCxnSpPr/>
          <p:nvPr/>
        </p:nvCxnSpPr>
        <p:spPr bwMode="auto">
          <a:xfrm flipV="1">
            <a:off x="5191760" y="2936240"/>
            <a:ext cx="2570480" cy="1757680"/>
          </a:xfrm>
          <a:prstGeom prst="straightConnector1">
            <a:avLst/>
          </a:prstGeom>
          <a:noFill/>
          <a:ln w="254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4170405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 y="815546"/>
            <a:ext cx="12047972" cy="1646300"/>
          </a:xfrm>
        </p:spPr>
        <p:txBody>
          <a:bodyPr/>
          <a:lstStyle/>
          <a:p>
            <a:pPr marL="0" indent="0" eaLnBrk="1" hangingPunct="1">
              <a:buNone/>
            </a:pPr>
            <a:r>
              <a:rPr lang="en-US" sz="2400" dirty="0"/>
              <a:t>If you have a 64-bit Excel, use </a:t>
            </a:r>
            <a:r>
              <a:rPr lang="en-US" sz="2400" dirty="0">
                <a:highlight>
                  <a:srgbClr val="FFFF00"/>
                </a:highlight>
              </a:rPr>
              <a:t>SQL Server 2017/2019 Import and Export Data (64 bit);</a:t>
            </a:r>
            <a:r>
              <a:rPr lang="en-US" sz="2400" dirty="0"/>
              <a:t> if you have a 32-bit Excel (it is rare now), use SQL Server 2017/2019 Import and Export Data (32-bit)). If these are not installed on your computer, </a:t>
            </a:r>
            <a:r>
              <a:rPr lang="en-US" sz="2400" dirty="0">
                <a:hlinkClick r:id="rId2"/>
              </a:rPr>
              <a:t>click for the instructions </a:t>
            </a:r>
            <a:r>
              <a:rPr lang="en-US" sz="2400" dirty="0"/>
              <a:t>to install it. We use the 64-bit Excel in this example.</a:t>
            </a:r>
          </a:p>
        </p:txBody>
      </p:sp>
      <p:sp>
        <p:nvSpPr>
          <p:cNvPr id="13316" name="Rectangle 2"/>
          <p:cNvSpPr>
            <a:spLocks noGrp="1" noChangeArrowheads="1"/>
          </p:cNvSpPr>
          <p:nvPr>
            <p:ph type="title"/>
          </p:nvPr>
        </p:nvSpPr>
        <p:spPr>
          <a:xfrm>
            <a:off x="0" y="56190"/>
            <a:ext cx="12192000" cy="759356"/>
          </a:xfrm>
        </p:spPr>
        <p:txBody>
          <a:bodyPr/>
          <a:lstStyle/>
          <a:p>
            <a:pPr eaLnBrk="1" hangingPunct="1"/>
            <a:r>
              <a:rPr lang="en-US" sz="2800" dirty="0"/>
              <a:t>Import the Data using the standalone Import and Export Data Tool</a:t>
            </a:r>
          </a:p>
        </p:txBody>
      </p:sp>
      <p:pic>
        <p:nvPicPr>
          <p:cNvPr id="4" name="Picture 3" descr="Graphical user interface, text, application, email&#10;&#10;Description automatically generated">
            <a:extLst>
              <a:ext uri="{FF2B5EF4-FFF2-40B4-BE49-F238E27FC236}">
                <a16:creationId xmlns:a16="http://schemas.microsoft.com/office/drawing/2014/main" id="{5F23CCD2-C69F-4413-A872-E8F402F301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4269" y="3128638"/>
            <a:ext cx="5397731" cy="3673172"/>
          </a:xfrm>
          <a:prstGeom prst="rect">
            <a:avLst/>
          </a:prstGeom>
        </p:spPr>
      </p:pic>
      <p:sp>
        <p:nvSpPr>
          <p:cNvPr id="7" name="Oval 6"/>
          <p:cNvSpPr>
            <a:spLocks noChangeArrowheads="1"/>
          </p:cNvSpPr>
          <p:nvPr/>
        </p:nvSpPr>
        <p:spPr bwMode="auto">
          <a:xfrm>
            <a:off x="10712357" y="4259724"/>
            <a:ext cx="650869" cy="322054"/>
          </a:xfrm>
          <a:prstGeom prst="ellipse">
            <a:avLst/>
          </a:prstGeom>
          <a:noFill/>
          <a:ln w="25400" algn="ctr">
            <a:solidFill>
              <a:srgbClr val="FF0000"/>
            </a:solidFill>
            <a:round/>
            <a:headEnd/>
            <a:tailEnd type="stealth"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6" name="Oval 5"/>
          <p:cNvSpPr>
            <a:spLocks noChangeArrowheads="1"/>
          </p:cNvSpPr>
          <p:nvPr/>
        </p:nvSpPr>
        <p:spPr bwMode="auto">
          <a:xfrm>
            <a:off x="6959890" y="4694914"/>
            <a:ext cx="1119709" cy="247135"/>
          </a:xfrm>
          <a:prstGeom prst="ellipse">
            <a:avLst/>
          </a:prstGeom>
          <a:noFill/>
          <a:ln w="25400" algn="ctr">
            <a:solidFill>
              <a:srgbClr val="FF0000"/>
            </a:solidFill>
            <a:round/>
            <a:headEnd/>
            <a:tailEnd type="stealth"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 name="TextBox 2">
            <a:extLst>
              <a:ext uri="{FF2B5EF4-FFF2-40B4-BE49-F238E27FC236}">
                <a16:creationId xmlns:a16="http://schemas.microsoft.com/office/drawing/2014/main" id="{80A1E4C9-F113-4A8E-953A-EB2F821C2216}"/>
              </a:ext>
            </a:extLst>
          </p:cNvPr>
          <p:cNvSpPr txBox="1"/>
          <p:nvPr/>
        </p:nvSpPr>
        <p:spPr>
          <a:xfrm>
            <a:off x="120581" y="2581231"/>
            <a:ext cx="6581670" cy="4001095"/>
          </a:xfrm>
          <a:prstGeom prst="rect">
            <a:avLst/>
          </a:prstGeom>
          <a:noFill/>
        </p:spPr>
        <p:txBody>
          <a:bodyPr wrap="square" rtlCol="0">
            <a:spAutoFit/>
          </a:bodyPr>
          <a:lstStyle/>
          <a:p>
            <a:r>
              <a:rPr lang="en-US" sz="2400" dirty="0"/>
              <a:t>From the Windows Program Menu, find and start </a:t>
            </a:r>
          </a:p>
          <a:p>
            <a:r>
              <a:rPr lang="en-US" sz="2400" dirty="0">
                <a:highlight>
                  <a:srgbClr val="FFFF00"/>
                </a:highlight>
              </a:rPr>
              <a:t>SQL Server 2017/2019 Import and Export Data (64 bit)</a:t>
            </a:r>
          </a:p>
          <a:p>
            <a:pPr marL="933450" lvl="1" indent="-533400">
              <a:buFontTx/>
              <a:buAutoNum type="alphaLcPeriod"/>
            </a:pPr>
            <a:r>
              <a:rPr lang="en-US" sz="2000" dirty="0"/>
              <a:t>Click Next on the Welcome window</a:t>
            </a:r>
          </a:p>
          <a:p>
            <a:pPr marL="933450" lvl="1" indent="-533400">
              <a:buFontTx/>
              <a:buAutoNum type="alphaLcPeriod"/>
            </a:pPr>
            <a:r>
              <a:rPr lang="en-US" sz="2000" dirty="0"/>
              <a:t>Choose the Data Source </a:t>
            </a:r>
            <a:br>
              <a:rPr lang="en-US" sz="2000" dirty="0"/>
            </a:br>
            <a:r>
              <a:rPr lang="en-US" sz="2000" dirty="0"/>
              <a:t>Microsoft Excel and </a:t>
            </a:r>
            <a:br>
              <a:rPr lang="en-US" sz="2000" dirty="0"/>
            </a:br>
            <a:r>
              <a:rPr lang="en-US" sz="2000" dirty="0"/>
              <a:t>browse to locate </a:t>
            </a:r>
            <a:br>
              <a:rPr lang="en-US" sz="2000" dirty="0"/>
            </a:br>
            <a:r>
              <a:rPr lang="en-US" sz="2000" dirty="0"/>
              <a:t>the file   </a:t>
            </a:r>
            <a:r>
              <a:rPr lang="en-US" sz="2000" dirty="0">
                <a:sym typeface="Wingdings" panose="05000000000000000000" pitchFamily="2" charset="2"/>
              </a:rPr>
              <a:t></a:t>
            </a:r>
          </a:p>
          <a:p>
            <a:pPr marL="914400" lvl="1" indent="-457200">
              <a:buFontTx/>
              <a:buAutoNum type="alphaLcPeriod"/>
            </a:pPr>
            <a:r>
              <a:rPr lang="en-US" sz="2000" dirty="0"/>
              <a:t>Note these</a:t>
            </a:r>
            <a:br>
              <a:rPr lang="en-US" sz="2000" dirty="0"/>
            </a:br>
            <a:r>
              <a:rPr lang="en-US" sz="2000" dirty="0"/>
              <a:t>settings (Excel version can be 2007 or later)</a:t>
            </a:r>
          </a:p>
          <a:p>
            <a:endParaRPr lang="en-US" dirty="0"/>
          </a:p>
        </p:txBody>
      </p:sp>
    </p:spTree>
    <p:extLst>
      <p:ext uri="{BB962C8B-B14F-4D97-AF65-F5344CB8AC3E}">
        <p14:creationId xmlns:p14="http://schemas.microsoft.com/office/powerpoint/2010/main" val="84972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0316" y="78728"/>
            <a:ext cx="6400800" cy="685800"/>
          </a:xfrm>
        </p:spPr>
        <p:txBody>
          <a:bodyPr/>
          <a:lstStyle/>
          <a:p>
            <a:pPr eaLnBrk="1" hangingPunct="1">
              <a:defRPr/>
            </a:pPr>
            <a:r>
              <a:rPr lang="en-US" dirty="0"/>
              <a:t>Destination</a:t>
            </a:r>
          </a:p>
        </p:txBody>
      </p:sp>
      <p:sp>
        <p:nvSpPr>
          <p:cNvPr id="15363" name="Content Placeholder 2"/>
          <p:cNvSpPr>
            <a:spLocks noGrp="1"/>
          </p:cNvSpPr>
          <p:nvPr>
            <p:ph idx="1"/>
          </p:nvPr>
        </p:nvSpPr>
        <p:spPr>
          <a:xfrm>
            <a:off x="238896" y="764528"/>
            <a:ext cx="7290487" cy="5619796"/>
          </a:xfrm>
        </p:spPr>
        <p:txBody>
          <a:bodyPr/>
          <a:lstStyle/>
          <a:p>
            <a:pPr marL="0" indent="-273050" eaLnBrk="1" hangingPunct="1"/>
            <a:r>
              <a:rPr lang="en-US" dirty="0"/>
              <a:t>On the Choose a Destination window, choose Destination and type Server name as shown in the image. Then choose Use SQL Server Authentication and enter your SQL Server username and password.</a:t>
            </a:r>
          </a:p>
          <a:p>
            <a:pPr marL="0" indent="-273050" eaLnBrk="1" hangingPunct="1"/>
            <a:r>
              <a:rPr lang="en-US" dirty="0"/>
              <a:t>Choose your database in the dropdown menu for Database</a:t>
            </a:r>
          </a:p>
          <a:p>
            <a:pPr marL="0" indent="-273050" eaLnBrk="1" hangingPunct="1"/>
            <a:r>
              <a:rPr lang="en-US" dirty="0"/>
              <a:t>Click </a:t>
            </a:r>
            <a:r>
              <a:rPr lang="en-US" i="1" dirty="0"/>
              <a:t>Next </a:t>
            </a:r>
            <a:r>
              <a:rPr lang="en-US" dirty="0"/>
              <a:t>until you reach the window with “Mailing List$” (illustrated on the next slide)</a:t>
            </a:r>
          </a:p>
        </p:txBody>
      </p:sp>
      <p:pic>
        <p:nvPicPr>
          <p:cNvPr id="5" name="Picture 4" descr="Graphical user interface, application, email&#10;&#10;Description automatically generated">
            <a:extLst>
              <a:ext uri="{FF2B5EF4-FFF2-40B4-BE49-F238E27FC236}">
                <a16:creationId xmlns:a16="http://schemas.microsoft.com/office/drawing/2014/main" id="{86ED1CD0-7133-40E0-A995-7D05F786B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9796" y="2054788"/>
            <a:ext cx="4071706" cy="352753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1548714" y="296563"/>
            <a:ext cx="8148615" cy="4895520"/>
          </a:xfrm>
        </p:spPr>
        <p:txBody>
          <a:bodyPr/>
          <a:lstStyle/>
          <a:p>
            <a:pPr marL="0" indent="0" eaLnBrk="1" hangingPunct="1">
              <a:spcBef>
                <a:spcPts val="0"/>
              </a:spcBef>
              <a:buNone/>
            </a:pPr>
            <a:r>
              <a:rPr lang="en-US" sz="2000" dirty="0"/>
              <a:t>Note: in this example </a:t>
            </a:r>
          </a:p>
          <a:p>
            <a:pPr lvl="1" eaLnBrk="1" hangingPunct="1">
              <a:spcBef>
                <a:spcPts val="0"/>
              </a:spcBef>
            </a:pPr>
            <a:r>
              <a:rPr lang="en-US" sz="2000" dirty="0"/>
              <a:t>“</a:t>
            </a:r>
            <a:r>
              <a:rPr lang="en-US" sz="2000" dirty="0" err="1"/>
              <a:t>tblPerson</a:t>
            </a:r>
            <a:r>
              <a:rPr lang="en-US" sz="2000" dirty="0"/>
              <a:t>” is the entire Excel workbook. </a:t>
            </a:r>
          </a:p>
          <a:p>
            <a:pPr lvl="1" eaLnBrk="1" hangingPunct="1">
              <a:spcBef>
                <a:spcPts val="0"/>
              </a:spcBef>
            </a:pPr>
            <a:r>
              <a:rPr lang="en-US" sz="2000" dirty="0"/>
              <a:t>“Mailing List$” refers to a tab in the workbook.</a:t>
            </a:r>
          </a:p>
          <a:p>
            <a:pPr eaLnBrk="1" hangingPunct="1">
              <a:spcBef>
                <a:spcPts val="0"/>
              </a:spcBef>
            </a:pPr>
            <a:r>
              <a:rPr lang="en-US" sz="2000" dirty="0"/>
              <a:t>Check “Mailing List$” as shown.</a:t>
            </a:r>
          </a:p>
          <a:p>
            <a:pPr eaLnBrk="1" hangingPunct="1">
              <a:spcBef>
                <a:spcPts val="0"/>
              </a:spcBef>
            </a:pPr>
            <a:r>
              <a:rPr lang="en-US" sz="2000" dirty="0"/>
              <a:t>Rename </a:t>
            </a:r>
            <a:r>
              <a:rPr lang="en-US" sz="2000" i="1" dirty="0"/>
              <a:t>Destination</a:t>
            </a:r>
            <a:r>
              <a:rPr lang="en-US" sz="2000" dirty="0"/>
              <a:t> to</a:t>
            </a:r>
            <a:endParaRPr lang="en-US" sz="2000" dirty="0">
              <a:solidFill>
                <a:srgbClr val="C00000"/>
              </a:solidFill>
            </a:endParaRPr>
          </a:p>
          <a:p>
            <a:pPr eaLnBrk="1" hangingPunct="1">
              <a:spcBef>
                <a:spcPts val="0"/>
              </a:spcBef>
            </a:pPr>
            <a:r>
              <a:rPr lang="en-US" sz="2000" dirty="0"/>
              <a:t>Click </a:t>
            </a:r>
            <a:r>
              <a:rPr lang="en-US" sz="2000" i="1" dirty="0"/>
              <a:t>Edit Mappings</a:t>
            </a:r>
            <a:endParaRPr lang="en-US" sz="2000" dirty="0"/>
          </a:p>
        </p:txBody>
      </p:sp>
      <p:pic>
        <p:nvPicPr>
          <p:cNvPr id="5" name="Picture 4"/>
          <p:cNvPicPr>
            <a:picLocks noChangeAspect="1"/>
          </p:cNvPicPr>
          <p:nvPr/>
        </p:nvPicPr>
        <p:blipFill rotWithShape="1">
          <a:blip r:embed="rId2"/>
          <a:srcRect l="5189" t="83903" r="-5189" b="1054"/>
          <a:stretch/>
        </p:blipFill>
        <p:spPr>
          <a:xfrm>
            <a:off x="2805876" y="5491491"/>
            <a:ext cx="7862125" cy="1209820"/>
          </a:xfrm>
          <a:prstGeom prst="rect">
            <a:avLst/>
          </a:prstGeom>
        </p:spPr>
      </p:pic>
      <p:cxnSp>
        <p:nvCxnSpPr>
          <p:cNvPr id="7" name="Straight Connector 6"/>
          <p:cNvCxnSpPr/>
          <p:nvPr/>
        </p:nvCxnSpPr>
        <p:spPr>
          <a:xfrm>
            <a:off x="4619877" y="1760440"/>
            <a:ext cx="2117061"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DA4ABF03-EA24-43D8-BB1A-47ACE7BE0DDC}"/>
              </a:ext>
            </a:extLst>
          </p:cNvPr>
          <p:cNvPicPr>
            <a:picLocks noChangeAspect="1"/>
          </p:cNvPicPr>
          <p:nvPr/>
        </p:nvPicPr>
        <p:blipFill>
          <a:blip r:embed="rId3"/>
          <a:stretch>
            <a:fillRect/>
          </a:stretch>
        </p:blipFill>
        <p:spPr>
          <a:xfrm>
            <a:off x="2101920" y="2492596"/>
            <a:ext cx="8066617" cy="2837768"/>
          </a:xfrm>
          <a:prstGeom prst="rect">
            <a:avLst/>
          </a:prstGeom>
        </p:spPr>
      </p:pic>
      <p:cxnSp>
        <p:nvCxnSpPr>
          <p:cNvPr id="4" name="Straight Arrow Connector 3"/>
          <p:cNvCxnSpPr>
            <a:cxnSpLocks/>
          </p:cNvCxnSpPr>
          <p:nvPr/>
        </p:nvCxnSpPr>
        <p:spPr>
          <a:xfrm>
            <a:off x="6736938" y="1743026"/>
            <a:ext cx="1694800" cy="2638185"/>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cxnSpLocks/>
          </p:cNvCxnSpPr>
          <p:nvPr/>
        </p:nvCxnSpPr>
        <p:spPr>
          <a:xfrm flipH="1">
            <a:off x="2547668" y="1565189"/>
            <a:ext cx="2615229" cy="2926298"/>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Vertical Scroll 7"/>
          <p:cNvSpPr/>
          <p:nvPr/>
        </p:nvSpPr>
        <p:spPr>
          <a:xfrm>
            <a:off x="8223176" y="1950334"/>
            <a:ext cx="2647506" cy="2052084"/>
          </a:xfrm>
          <a:prstGeom prst="verticalScroll">
            <a:avLst/>
          </a:prstGeom>
          <a:solidFill>
            <a:srgbClr val="FFCC6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black"/>
                </a:solidFill>
              </a:rPr>
              <a:t>Note that you can </a:t>
            </a:r>
          </a:p>
          <a:p>
            <a:pPr marL="342900" indent="-342900" algn="ctr">
              <a:buFont typeface="+mj-lt"/>
              <a:buAutoNum type="arabicPeriod"/>
            </a:pPr>
            <a:r>
              <a:rPr lang="en-US" dirty="0">
                <a:solidFill>
                  <a:prstClr val="black"/>
                </a:solidFill>
              </a:rPr>
              <a:t>name the new table below, or … </a:t>
            </a:r>
          </a:p>
          <a:p>
            <a:pPr marL="342900" indent="-342900" algn="ctr">
              <a:buFont typeface="+mj-lt"/>
              <a:buAutoNum type="arabicPeriod"/>
            </a:pPr>
            <a:r>
              <a:rPr lang="en-US" dirty="0">
                <a:solidFill>
                  <a:prstClr val="black"/>
                </a:solidFill>
              </a:rPr>
              <a:t>rename it after importation is complete.</a:t>
            </a:r>
          </a:p>
        </p:txBody>
      </p:sp>
      <p:sp>
        <p:nvSpPr>
          <p:cNvPr id="11" name="Rectangle 10"/>
          <p:cNvSpPr/>
          <p:nvPr/>
        </p:nvSpPr>
        <p:spPr>
          <a:xfrm>
            <a:off x="8378505" y="4296791"/>
            <a:ext cx="1487908" cy="307777"/>
          </a:xfrm>
          <a:prstGeom prst="rect">
            <a:avLst/>
          </a:prstGeom>
        </p:spPr>
        <p:txBody>
          <a:bodyPr wrap="none">
            <a:spAutoFit/>
          </a:bodyPr>
          <a:lstStyle/>
          <a:p>
            <a:r>
              <a:rPr lang="en-US" sz="1400" dirty="0">
                <a:solidFill>
                  <a:srgbClr val="C00000"/>
                </a:solidFill>
              </a:rPr>
              <a:t>[</a:t>
            </a:r>
            <a:r>
              <a:rPr lang="en-US" sz="1400" dirty="0" err="1">
                <a:solidFill>
                  <a:srgbClr val="C00000"/>
                </a:solidFill>
              </a:rPr>
              <a:t>dbo</a:t>
            </a:r>
            <a:r>
              <a:rPr lang="en-US" sz="1400" dirty="0">
                <a:solidFill>
                  <a:srgbClr val="C00000"/>
                </a:solidFill>
              </a:rPr>
              <a:t>].[</a:t>
            </a:r>
            <a:r>
              <a:rPr lang="en-US" sz="1400" dirty="0" err="1">
                <a:solidFill>
                  <a:srgbClr val="C00000"/>
                </a:solidFill>
              </a:rPr>
              <a:t>tblPerson</a:t>
            </a:r>
            <a:r>
              <a:rPr lang="en-US" sz="1400" dirty="0">
                <a:solidFill>
                  <a:srgbClr val="C00000"/>
                </a:solidFill>
              </a:rPr>
              <a:t>]</a:t>
            </a:r>
            <a:endParaRPr lang="en-US" sz="1400" dirty="0">
              <a:solidFill>
                <a:prstClr val="black"/>
              </a:solidFill>
            </a:endParaRPr>
          </a:p>
        </p:txBody>
      </p:sp>
      <p:sp>
        <p:nvSpPr>
          <p:cNvPr id="12" name="Right Arrow 11"/>
          <p:cNvSpPr/>
          <p:nvPr/>
        </p:nvSpPr>
        <p:spPr>
          <a:xfrm>
            <a:off x="8169271" y="4381211"/>
            <a:ext cx="262467" cy="156566"/>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563718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1" y="0"/>
            <a:ext cx="11772182" cy="2001326"/>
          </a:xfrm>
        </p:spPr>
        <p:txBody>
          <a:bodyPr/>
          <a:lstStyle/>
          <a:p>
            <a:pPr marL="0" indent="-273050" eaLnBrk="1" hangingPunct="1"/>
            <a:r>
              <a:rPr lang="en-US" sz="2000" dirty="0"/>
              <a:t>Under “Edit Mappings”, pay attention to those fields that contains data that resemble numbers, but are not numbers, such as Phone. The tool uses float as the default data type for those fields as shown in the left image, which will cause problems when we convert the data type to </a:t>
            </a:r>
            <a:r>
              <a:rPr lang="en-US" sz="2000" dirty="0" err="1"/>
              <a:t>nvarchar</a:t>
            </a:r>
            <a:r>
              <a:rPr lang="en-US" sz="2000" dirty="0"/>
              <a:t> in SQL server. Here we use decimal as the data type for those fields as shown in the right image. In this class, </a:t>
            </a:r>
            <a:r>
              <a:rPr lang="en-US" sz="2000" b="1" dirty="0">
                <a:highlight>
                  <a:srgbClr val="FFFF00"/>
                </a:highlight>
              </a:rPr>
              <a:t>if there is a column that needs a float data type in SQL Server, we always use the decimal data type instead</a:t>
            </a:r>
            <a:r>
              <a:rPr lang="en-US" sz="2000" dirty="0">
                <a:highlight>
                  <a:srgbClr val="FFFF00"/>
                </a:highlight>
              </a:rPr>
              <a:t>. </a:t>
            </a:r>
          </a:p>
          <a:p>
            <a:pPr marL="0" indent="-273050" eaLnBrk="1" hangingPunct="1"/>
            <a:r>
              <a:rPr lang="en-US" sz="2000" dirty="0"/>
              <a:t>You can change other data types after the data is imported into your database</a:t>
            </a:r>
          </a:p>
          <a:p>
            <a:pPr marL="0" indent="-273050" eaLnBrk="1" hangingPunct="1"/>
            <a:r>
              <a:rPr lang="en-US" sz="2000" dirty="0"/>
              <a:t>Click OK to close </a:t>
            </a:r>
            <a:r>
              <a:rPr lang="en-US" sz="2000" i="1" dirty="0"/>
              <a:t>Edit Mappings</a:t>
            </a:r>
            <a:r>
              <a:rPr lang="en-US" sz="2000" dirty="0"/>
              <a:t>.</a:t>
            </a:r>
          </a:p>
          <a:p>
            <a:pPr marL="0" indent="-273050" eaLnBrk="1" hangingPunct="1"/>
            <a:endParaRPr lang="en-US" sz="2000" dirty="0"/>
          </a:p>
          <a:p>
            <a:pPr marL="0" indent="0" eaLnBrk="1" hangingPunct="1">
              <a:buNone/>
            </a:pPr>
            <a:endParaRPr lang="en-US" dirty="0"/>
          </a:p>
        </p:txBody>
      </p:sp>
      <p:pic>
        <p:nvPicPr>
          <p:cNvPr id="3" name="Picture 2">
            <a:extLst>
              <a:ext uri="{FF2B5EF4-FFF2-40B4-BE49-F238E27FC236}">
                <a16:creationId xmlns:a16="http://schemas.microsoft.com/office/drawing/2014/main" id="{250E866D-6FC2-458B-8184-0B78AA7D2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7508" y="2655681"/>
            <a:ext cx="4390707" cy="4434984"/>
          </a:xfrm>
          <a:prstGeom prst="rect">
            <a:avLst/>
          </a:prstGeom>
        </p:spPr>
      </p:pic>
      <p:pic>
        <p:nvPicPr>
          <p:cNvPr id="5" name="Picture 4" descr="Table&#10;&#10;Description automatically generated">
            <a:extLst>
              <a:ext uri="{FF2B5EF4-FFF2-40B4-BE49-F238E27FC236}">
                <a16:creationId xmlns:a16="http://schemas.microsoft.com/office/drawing/2014/main" id="{3CEA7213-497E-4B3B-B10A-F3AC938C93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9979" y="2655681"/>
            <a:ext cx="4458368" cy="4469618"/>
          </a:xfrm>
          <a:prstGeom prst="rect">
            <a:avLst/>
          </a:prstGeom>
        </p:spPr>
      </p:pic>
      <p:sp>
        <p:nvSpPr>
          <p:cNvPr id="6" name="Oval 5">
            <a:extLst>
              <a:ext uri="{FF2B5EF4-FFF2-40B4-BE49-F238E27FC236}">
                <a16:creationId xmlns:a16="http://schemas.microsoft.com/office/drawing/2014/main" id="{420B99BD-4122-4C59-B6F0-E6F4BDA02BDB}"/>
              </a:ext>
            </a:extLst>
          </p:cNvPr>
          <p:cNvSpPr/>
          <p:nvPr/>
        </p:nvSpPr>
        <p:spPr bwMode="auto">
          <a:xfrm>
            <a:off x="3749616" y="4468484"/>
            <a:ext cx="517585" cy="207034"/>
          </a:xfrm>
          <a:prstGeom prst="ellipse">
            <a:avLst/>
          </a:prstGeom>
          <a:noFill/>
          <a:ln w="25400" cap="flat" cmpd="sng" algn="ctr">
            <a:solidFill>
              <a:srgbClr val="FF0000"/>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a16="http://schemas.microsoft.com/office/drawing/2014/main" id="{B8946494-1E6E-460A-ACC3-DAF541C61D60}"/>
              </a:ext>
            </a:extLst>
          </p:cNvPr>
          <p:cNvSpPr/>
          <p:nvPr/>
        </p:nvSpPr>
        <p:spPr bwMode="auto">
          <a:xfrm>
            <a:off x="3619524" y="5785448"/>
            <a:ext cx="854709" cy="465827"/>
          </a:xfrm>
          <a:prstGeom prst="ellipse">
            <a:avLst/>
          </a:prstGeom>
          <a:noFill/>
          <a:ln w="25400" cap="flat" cmpd="sng" algn="ctr">
            <a:solidFill>
              <a:srgbClr val="FF0000"/>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a16="http://schemas.microsoft.com/office/drawing/2014/main" id="{0C726893-D110-46B1-9648-94881BE61B97}"/>
              </a:ext>
            </a:extLst>
          </p:cNvPr>
          <p:cNvSpPr/>
          <p:nvPr/>
        </p:nvSpPr>
        <p:spPr bwMode="auto">
          <a:xfrm>
            <a:off x="9097992" y="5727939"/>
            <a:ext cx="713117" cy="431321"/>
          </a:xfrm>
          <a:prstGeom prst="ellipse">
            <a:avLst/>
          </a:prstGeom>
          <a:noFill/>
          <a:ln w="25400" cap="flat" cmpd="sng" algn="ctr">
            <a:solidFill>
              <a:srgbClr val="FF0000"/>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EEACA414-1123-43DC-ABDB-E8EF6B48578D}"/>
              </a:ext>
            </a:extLst>
          </p:cNvPr>
          <p:cNvSpPr/>
          <p:nvPr/>
        </p:nvSpPr>
        <p:spPr bwMode="auto">
          <a:xfrm>
            <a:off x="9218762" y="4468484"/>
            <a:ext cx="471578" cy="195532"/>
          </a:xfrm>
          <a:prstGeom prst="ellipse">
            <a:avLst/>
          </a:prstGeom>
          <a:noFill/>
          <a:ln w="25400" cap="flat" cmpd="sng" algn="ctr">
            <a:solidFill>
              <a:srgbClr val="FF0000"/>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cxnSp>
        <p:nvCxnSpPr>
          <p:cNvPr id="11" name="Straight Arrow Connector 10">
            <a:extLst>
              <a:ext uri="{FF2B5EF4-FFF2-40B4-BE49-F238E27FC236}">
                <a16:creationId xmlns:a16="http://schemas.microsoft.com/office/drawing/2014/main" id="{FB5D077B-F56C-4CD4-8526-9227C7419F61}"/>
              </a:ext>
            </a:extLst>
          </p:cNvPr>
          <p:cNvCxnSpPr>
            <a:cxnSpLocks/>
          </p:cNvCxnSpPr>
          <p:nvPr/>
        </p:nvCxnSpPr>
        <p:spPr bwMode="auto">
          <a:xfrm>
            <a:off x="6688347" y="4813540"/>
            <a:ext cx="989161" cy="0"/>
          </a:xfrm>
          <a:prstGeom prst="straightConnector1">
            <a:avLst/>
          </a:prstGeom>
          <a:noFill/>
          <a:ln w="107950" cap="flat" cmpd="sng" algn="ctr">
            <a:solidFill>
              <a:srgbClr val="FF0000"/>
            </a:solidFill>
            <a:prstDash val="solid"/>
            <a:round/>
            <a:headEnd type="none" w="med" len="med"/>
            <a:tailEnd type="triangle"/>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5947" y="180870"/>
            <a:ext cx="10068449" cy="6109397"/>
          </a:xfrm>
        </p:spPr>
        <p:txBody>
          <a:bodyPr rtlCol="0">
            <a:normAutofit/>
          </a:bodyPr>
          <a:lstStyle/>
          <a:p>
            <a:pPr marL="0" indent="-274320" eaLnBrk="1" fontAlgn="auto" hangingPunct="1">
              <a:spcAft>
                <a:spcPts val="0"/>
              </a:spcAft>
              <a:defRPr/>
            </a:pPr>
            <a:r>
              <a:rPr lang="en-US" sz="2400" dirty="0"/>
              <a:t>Continue through the import wizard  until you reach the last window.</a:t>
            </a:r>
          </a:p>
          <a:p>
            <a:pPr marL="0" indent="-274320" eaLnBrk="1" fontAlgn="auto" hangingPunct="1">
              <a:spcAft>
                <a:spcPts val="0"/>
              </a:spcAft>
              <a:defRPr/>
            </a:pPr>
            <a:endParaRPr lang="en-US" sz="2400" dirty="0"/>
          </a:p>
          <a:p>
            <a:pPr marL="0" indent="-274320" eaLnBrk="1" fontAlgn="auto" hangingPunct="1">
              <a:spcAft>
                <a:spcPts val="0"/>
              </a:spcAft>
              <a:defRPr/>
            </a:pPr>
            <a:endParaRPr lang="en-US" sz="2400" dirty="0"/>
          </a:p>
          <a:p>
            <a:pPr marL="400050" lvl="1" indent="-274320" eaLnBrk="1" fontAlgn="auto" hangingPunct="1">
              <a:spcAft>
                <a:spcPts val="0"/>
              </a:spcAft>
              <a:defRPr/>
            </a:pPr>
            <a:r>
              <a:rPr lang="en-US" sz="2200" dirty="0"/>
              <a:t>Note: along the way you may encounter the yellow warning symbol that you see above. </a:t>
            </a:r>
            <a:r>
              <a:rPr lang="en-US" sz="2200" b="1" i="1" dirty="0"/>
              <a:t>Ignore</a:t>
            </a:r>
            <a:r>
              <a:rPr lang="en-US" sz="2200" dirty="0"/>
              <a:t> it … and keep going to the last window) </a:t>
            </a:r>
          </a:p>
          <a:p>
            <a:pPr marL="400050" lvl="1" indent="-274320" eaLnBrk="1" fontAlgn="auto" hangingPunct="1">
              <a:spcAft>
                <a:spcPts val="0"/>
              </a:spcAft>
              <a:defRPr/>
            </a:pPr>
            <a:r>
              <a:rPr lang="en-US" sz="2800" dirty="0">
                <a:solidFill>
                  <a:srgbClr val="FF0000"/>
                </a:solidFill>
              </a:rPr>
              <a:t>IMPORTANT: after you import the data into a SQL Server database table, you need to change in the imported table the data types of columns based on the data specification of MIS 422 and </a:t>
            </a:r>
            <a:r>
              <a:rPr lang="en-US" sz="2800">
                <a:solidFill>
                  <a:srgbClr val="FF0000"/>
                </a:solidFill>
              </a:rPr>
              <a:t>the corresponding columns </a:t>
            </a:r>
            <a:r>
              <a:rPr lang="en-US" sz="2800" dirty="0">
                <a:solidFill>
                  <a:srgbClr val="FF0000"/>
                </a:solidFill>
              </a:rPr>
              <a:t>in production tables based on the final physical data model for each lab.</a:t>
            </a:r>
          </a:p>
          <a:p>
            <a:pPr marL="0" indent="0" eaLnBrk="1" fontAlgn="auto" hangingPunct="1">
              <a:spcAft>
                <a:spcPts val="0"/>
              </a:spcAft>
              <a:buNone/>
              <a:defRPr/>
            </a:pPr>
            <a:r>
              <a:rPr lang="en-US" sz="2400" dirty="0"/>
              <a:t> </a:t>
            </a:r>
          </a:p>
        </p:txBody>
      </p:sp>
      <p:pic>
        <p:nvPicPr>
          <p:cNvPr id="184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621" y="900996"/>
            <a:ext cx="6857973" cy="310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5382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427" y="695864"/>
            <a:ext cx="6056629" cy="4991819"/>
          </a:xfrm>
        </p:spPr>
        <p:txBody>
          <a:bodyPr rtlCol="0">
            <a:noAutofit/>
          </a:bodyPr>
          <a:lstStyle/>
          <a:p>
            <a:pPr marL="0" indent="-274320" eaLnBrk="1" fontAlgn="auto" hangingPunct="1">
              <a:spcAft>
                <a:spcPts val="0"/>
              </a:spcAft>
              <a:defRPr/>
            </a:pPr>
            <a:r>
              <a:rPr lang="en-US" sz="2400" dirty="0"/>
              <a:t>Click the Finish button. </a:t>
            </a:r>
          </a:p>
          <a:p>
            <a:pPr marL="411480" lvl="1" eaLnBrk="1" fontAlgn="auto" hangingPunct="1">
              <a:spcAft>
                <a:spcPts val="0"/>
              </a:spcAft>
              <a:defRPr/>
            </a:pPr>
            <a:r>
              <a:rPr lang="en-US" dirty="0"/>
              <a:t>The importation should complete without problem. </a:t>
            </a:r>
          </a:p>
          <a:p>
            <a:pPr marL="0" indent="-274320" eaLnBrk="1" fontAlgn="auto" hangingPunct="1">
              <a:spcAft>
                <a:spcPts val="0"/>
              </a:spcAft>
              <a:defRPr/>
            </a:pPr>
            <a:r>
              <a:rPr lang="en-US" sz="2400" dirty="0"/>
              <a:t>Close the wizard.</a:t>
            </a:r>
          </a:p>
          <a:p>
            <a:pPr marL="411480" lvl="1" eaLnBrk="1" fontAlgn="auto" hangingPunct="1">
              <a:spcAft>
                <a:spcPts val="0"/>
              </a:spcAft>
              <a:defRPr/>
            </a:pPr>
            <a:r>
              <a:rPr lang="en-US" dirty="0"/>
              <a:t>The new table in your database will be named either </a:t>
            </a:r>
            <a:r>
              <a:rPr lang="en-US" dirty="0">
                <a:solidFill>
                  <a:srgbClr val="C00000"/>
                </a:solidFill>
              </a:rPr>
              <a:t>'Mailing List$’</a:t>
            </a:r>
            <a:r>
              <a:rPr lang="en-US" dirty="0"/>
              <a:t> </a:t>
            </a:r>
          </a:p>
          <a:p>
            <a:pPr lvl="1" eaLnBrk="1" fontAlgn="auto" hangingPunct="1">
              <a:spcAft>
                <a:spcPts val="0"/>
              </a:spcAft>
              <a:defRPr/>
            </a:pPr>
            <a:r>
              <a:rPr lang="en-US" dirty="0"/>
              <a:t>You can rename it in your database when you open it in the Design window</a:t>
            </a:r>
          </a:p>
        </p:txBody>
      </p:sp>
      <p:pic>
        <p:nvPicPr>
          <p:cNvPr id="2" name="Picture 1">
            <a:extLst>
              <a:ext uri="{FF2B5EF4-FFF2-40B4-BE49-F238E27FC236}">
                <a16:creationId xmlns:a16="http://schemas.microsoft.com/office/drawing/2014/main" id="{1CB14BA7-4954-44F8-BE3F-E03563C26DDB}"/>
              </a:ext>
            </a:extLst>
          </p:cNvPr>
          <p:cNvPicPr>
            <a:picLocks noChangeAspect="1"/>
          </p:cNvPicPr>
          <p:nvPr/>
        </p:nvPicPr>
        <p:blipFill>
          <a:blip r:embed="rId2"/>
          <a:stretch>
            <a:fillRect/>
          </a:stretch>
        </p:blipFill>
        <p:spPr>
          <a:xfrm>
            <a:off x="6580483" y="1800045"/>
            <a:ext cx="5227089" cy="4609381"/>
          </a:xfrm>
          <a:prstGeom prst="rect">
            <a:avLst/>
          </a:prstGeom>
        </p:spPr>
      </p:pic>
      <p:cxnSp>
        <p:nvCxnSpPr>
          <p:cNvPr id="4" name="Straight Arrow Connector 3"/>
          <p:cNvCxnSpPr>
            <a:cxnSpLocks/>
          </p:cNvCxnSpPr>
          <p:nvPr/>
        </p:nvCxnSpPr>
        <p:spPr>
          <a:xfrm>
            <a:off x="4635260" y="3001992"/>
            <a:ext cx="3312544" cy="188631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Many-ManyForm">
  <a:themeElements>
    <a:clrScheme name="Many-ManyFor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ny-ManyFor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stealth"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stealth"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ny-ManyFor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ny-ManyFor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ny-ManyFor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ny-ManyFor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ny-ManyFor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ny-ManyFor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ny-ManyFor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ny-ManyFor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ny-ManyFor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ny-ManyFor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ny-ManyFor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ny-ManyFor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323</TotalTime>
  <Words>909</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Many-ManyForm</vt:lpstr>
      <vt:lpstr>PowerPoint Presentation</vt:lpstr>
      <vt:lpstr>Introductory Slides</vt:lpstr>
      <vt:lpstr>Determine if a 32-bit or 64-bit Excel is installed</vt:lpstr>
      <vt:lpstr>Import the Data using the standalone Import and Export Data Tool</vt:lpstr>
      <vt:lpstr>Destination</vt:lpstr>
      <vt:lpstr>PowerPoint Presentation</vt:lpstr>
      <vt:lpstr>PowerPoint Presentation</vt:lpstr>
      <vt:lpstr>PowerPoint Presentation</vt:lpstr>
      <vt:lpstr>PowerPoint Presentation</vt:lpstr>
      <vt:lpstr>Verify the Import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Xiaofeng Chen</dc:creator>
  <cp:lastModifiedBy>Xiaofeng Chen</cp:lastModifiedBy>
  <cp:revision>25</cp:revision>
  <dcterms:created xsi:type="dcterms:W3CDTF">2020-10-05T16:31:55Z</dcterms:created>
  <dcterms:modified xsi:type="dcterms:W3CDTF">2021-05-03T17:02:38Z</dcterms:modified>
</cp:coreProperties>
</file>